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media1.mp4" ContentType="video/unknown"/>
  <Override PartName="/ppt/media/media1.mov" ContentType="video/unknown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1pPr>
    <a:lvl2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2pPr>
    <a:lvl3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3pPr>
    <a:lvl4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4pPr>
    <a:lvl5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5pPr>
    <a:lvl6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6pPr>
    <a:lvl7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7pPr>
    <a:lvl8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8pPr>
    <a:lvl9pPr marL="0" marR="0" indent="0" algn="l" defTabSz="355600" rtl="0" fontAlgn="auto" latinLnBrk="0" hangingPunct="0">
      <a:lnSpc>
        <a:spcPct val="100000"/>
      </a:lnSpc>
      <a:spcBef>
        <a:spcPts val="4300"/>
      </a:spcBef>
      <a:spcAft>
        <a:spcPts val="0"/>
      </a:spcAft>
      <a:buClrTx/>
      <a:buSzTx/>
      <a:buFontTx/>
      <a:buNone/>
      <a:tabLst/>
      <a:defRPr b="1" baseline="0" cap="none" i="0" spc="36" strike="noStrike" sz="3600" u="none" kumimoji="0" normalizeH="0">
        <a:ln>
          <a:noFill/>
        </a:ln>
        <a:solidFill>
          <a:schemeClr val="accent1">
            <a:satOff val="36598"/>
            <a:lumOff val="-17227"/>
          </a:schemeClr>
        </a:solidFill>
        <a:effectLst/>
        <a:uFillTx/>
        <a:latin typeface="+mn-lt"/>
        <a:ea typeface="+mn-ea"/>
        <a:cs typeface="+mn-cs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3" Type="http://schemas.openxmlformats.org/officeDocument/2006/relationships/hyperlink" Target="git+https://github.com/tanimislam/nprstuff.git#egginfo=nprstuff" TargetMode="Externa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Shape 20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auto-crop images? To remove as much space as possible for images you’ll put into your papers, reports, and other presentations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5" name="Shape 2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DEMONSTRATE THIS ON THE PNG: iwanttobelieve_uncropped.png -&gt; iwanttobelieve_cropped.png. DEMONSTRATE THIS ON THE PDF: cumulative_plot_emission.pdf -&gt; cumulative_plot_emission_cropped.pdf</a:t>
            </a:r>
          </a:p>
          <a:p>
            <a:pPr/>
          </a:p>
          <a:p>
            <a:pPr/>
            <a:r>
              <a:t>SHOW HOW TO INSTALL TOOL: python3 -m pip install —user </a:t>
            </a:r>
            <a:r>
              <a:rPr u="sng">
                <a:hlinkClick r:id="rId3" invalidUrl="" action="" tgtFrame="" tooltip="" history="1" highlightClick="0" endSnd="0"/>
              </a:rPr>
              <a:t>git+https://github.com/tanimislam/nprstuff.git#egginfo=nprstuff</a:t>
            </a:r>
          </a:p>
          <a:p>
            <a:pPr/>
          </a:p>
          <a:p>
            <a:pPr/>
            <a:r>
              <a:t>Then show the relevant bit of code, in nprstuff/core/autocrop_image.py, that performs the autocropping.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7" name="Shape 2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Show the code, and then the command. This is a demonstration of Monte Carlo Markov Chain I gave to some high school students.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3" name="Shape 2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DOES YOUTUBE2GIF AND MP42GIF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DEMONSTRATE CREATION OF THESE TWO ANIMATED GIFs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8" name="Shape 3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FOR PLEX_MUSIC_SONGS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GETS THE MUSICBRAINZ METADATA</a:t>
            </a:r>
          </a:p>
          <a:p>
            <a:pPr lvl="1" marL="1145822" indent="-434622">
              <a:buClr>
                <a:srgbClr val="5E5E5E"/>
              </a:buClr>
              <a:buSzPct val="100000"/>
              <a:buAutoNum type="arabicPeriod" startAt="1"/>
            </a:pPr>
            <a:r>
              <a:t>SHOW CODE THAT TAKES DOWNLOADS YOUTUBE CLIP INTO AN M4A FILE</a:t>
            </a:r>
          </a:p>
          <a:p>
            <a:pPr marL="434622" indent="-434622">
              <a:buClr>
                <a:srgbClr val="5E5E5E"/>
              </a:buClr>
              <a:buSzPct val="100000"/>
              <a:buAutoNum type="arabicPeriod" startAt="1"/>
            </a:pPr>
            <a:r>
              <a:t>DO A DEMONSTRATION OF PLEX_MUSIC_SONGS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opic"/>
          <p:cNvSpPr txBox="1"/>
          <p:nvPr>
            <p:ph type="body" sz="quarter" idx="13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Topic</a:t>
            </a:r>
          </a:p>
        </p:txBody>
      </p:sp>
      <p:sp>
        <p:nvSpPr>
          <p:cNvPr id="16" name="Location"/>
          <p:cNvSpPr txBox="1"/>
          <p:nvPr>
            <p:ph type="body" sz="quarter" idx="14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Location</a:t>
            </a:r>
          </a:p>
        </p:txBody>
      </p:sp>
      <p:sp>
        <p:nvSpPr>
          <p:cNvPr id="17" name="Author and Date"/>
          <p:cNvSpPr txBox="1"/>
          <p:nvPr>
            <p:ph type="body" sz="quarter" idx="15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/>
          <a:p>
            <a:pPr/>
            <a:r>
              <a:t>Author and Date</a:t>
            </a:r>
          </a:p>
        </p:txBody>
      </p:sp>
      <p:sp>
        <p:nvSpPr>
          <p:cNvPr id="18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9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3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Fact information"/>
          <p:cNvSpPr txBox="1"/>
          <p:nvPr>
            <p:ph type="body" sz="quarter" idx="13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>
              <a:defRPr spc="104" sz="3500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3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4" name="Line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ttribution"/>
          <p:cNvSpPr txBox="1"/>
          <p:nvPr>
            <p:ph type="body" sz="quarter" idx="13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4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45" name="Body Level One…"/>
          <p:cNvSpPr txBox="1"/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Image"/>
          <p:cNvSpPr/>
          <p:nvPr>
            <p:ph type="pic" idx="13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4" name="Image"/>
          <p:cNvSpPr/>
          <p:nvPr>
            <p:ph type="pic" sz="quarter" idx="14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5" name="1056335080_2112X2816.jpg"/>
          <p:cNvSpPr/>
          <p:nvPr>
            <p:ph type="pic" idx="15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mage"/>
          <p:cNvSpPr/>
          <p:nvPr>
            <p:ph type="pic" idx="13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6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1056335066_3170x2500.jpeg"/>
          <p:cNvSpPr/>
          <p:nvPr>
            <p:ph type="pic" idx="13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8" name="Topic"/>
          <p:cNvSpPr txBox="1"/>
          <p:nvPr>
            <p:ph type="body" sz="quarter" idx="14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Topic</a:t>
            </a:r>
          </a:p>
        </p:txBody>
      </p:sp>
      <p:sp>
        <p:nvSpPr>
          <p:cNvPr id="29" name="Location"/>
          <p:cNvSpPr txBox="1"/>
          <p:nvPr>
            <p:ph type="body" sz="quarter" idx="15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Location</a:t>
            </a:r>
          </a:p>
        </p:txBody>
      </p:sp>
      <p:sp>
        <p:nvSpPr>
          <p:cNvPr id="30" name="Author and Date"/>
          <p:cNvSpPr txBox="1"/>
          <p:nvPr>
            <p:ph type="body" sz="quarter" idx="16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1" name="Line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2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3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4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5" name="Body Level One…"/>
          <p:cNvSpPr txBox="1"/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Body Level One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Title"/>
          <p:cNvSpPr txBox="1"/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6" name="531205463_2542x1430.jpg"/>
          <p:cNvSpPr/>
          <p:nvPr>
            <p:ph type="pic" idx="13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8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8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9" name="Slide Title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9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Title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8" name="Body Level One…"/>
          <p:cNvSpPr txBox="1"/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9" name="545882547_1308x1744.jpeg"/>
          <p:cNvSpPr/>
          <p:nvPr>
            <p:ph type="pic" idx="13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ection Title"/>
          <p:cNvSpPr txBox="1"/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0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0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01" name="Slide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genda Subtitle"/>
          <p:cNvSpPr txBox="1"/>
          <p:nvPr>
            <p:ph type="body" sz="quarter" idx="13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rgbClr val="8AACB9"/>
                </a:solidFill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Agenda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112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Line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5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6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7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b="0" spc="0" sz="3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spcBef>
                <a:spcPts val="0"/>
              </a:spcBef>
              <a:defRPr b="0" spc="0"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nprstuff/blob/master/nprstuff/cli/autoCropImage.py" TargetMode="External"/><Relationship Id="rId5" Type="http://schemas.openxmlformats.org/officeDocument/2006/relationships/hyperlink" Target="https://github.com/tanimislam/nprstuff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st.github.com/tanimislam/406a1379e746c9882c101f656a6da949" TargetMode="External"/><Relationship Id="rId4" Type="http://schemas.openxmlformats.org/officeDocument/2006/relationships/hyperlink" Target="https://ffmpeg.org" TargetMode="External"/><Relationship Id="rId5" Type="http://schemas.openxmlformats.org/officeDocument/2006/relationships/hyperlink" Target="https://docs.python.org/3/library/subprocess.html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hamelot.io/visualization/using-ffmpeg-to-convert-a-set-of-images-into-a-video/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tanimislam/covid19_stats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2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" TargetMode="External"/><Relationship Id="rId4" Type="http://schemas.openxmlformats.org/officeDocument/2006/relationships/hyperlink" Target="https://www.readthedocs.io" TargetMode="External"/><Relationship Id="rId5" Type="http://schemas.openxmlformats.org/officeDocument/2006/relationships/hyperlink" Target="https://rg3.github.io/youtube-dl/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1.g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en.wikipedia.org/wiki/Lucas_Bros._Moving_Co." TargetMode="External"/><Relationship Id="rId5" Type="http://schemas.openxmlformats.org/officeDocument/2006/relationships/image" Target="../media/image2.gif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musicbrainz.org" TargetMode="External"/><Relationship Id="rId3" Type="http://schemas.openxmlformats.org/officeDocument/2006/relationships/hyperlink" Target="https://ytdl-org.github.io/youtube-dl/index.html" TargetMode="Externa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github.com/tanimislam/plexstuff" TargetMode="External"/><Relationship Id="rId5" Type="http://schemas.openxmlformats.org/officeDocument/2006/relationships/hyperlink" Target="https://plexstuff.readthedocs.io/plex-music/cli_tools/plex_music_cli.html?highlight=plex_music_songs#plex-music-songs" TargetMode="External"/><Relationship Id="rId6" Type="http://schemas.openxmlformats.org/officeDocument/2006/relationships/video" Target="../media/media2.mp4"/><Relationship Id="rId7" Type="http://schemas.microsoft.com/office/2007/relationships/media" Target="../media/media2.mp4"/><Relationship Id="rId8" Type="http://schemas.openxmlformats.org/officeDocument/2006/relationships/image" Target="../media/image13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ub.com/tanimislam/nprstff" TargetMode="External"/><Relationship Id="rId4" Type="http://schemas.openxmlformats.org/officeDocument/2006/relationships/hyperlink" Target="https://github.com/tanimislam/plexstuff" TargetMode="External"/><Relationship Id="rId5" Type="http://schemas.openxmlformats.org/officeDocument/2006/relationships/hyperlink" Target="https://github.com/tanimislam/covid19_stats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apple.com" TargetMode="External"/><Relationship Id="rId3" Type="http://schemas.openxmlformats.org/officeDocument/2006/relationships/image" Target="../media/image1.png"/><Relationship Id="rId4" Type="http://schemas.openxmlformats.org/officeDocument/2006/relationships/hyperlink" Target="https://gist.github.com/tanimislam/406a1379e746c9882c101f656a6da949" TargetMode="External"/><Relationship Id="rId5" Type="http://schemas.openxmlformats.org/officeDocument/2006/relationships/hyperlink" Target="https://gitub.com/tanimislam/nprstff" TargetMode="External"/><Relationship Id="rId6" Type="http://schemas.openxmlformats.org/officeDocument/2006/relationships/hyperlink" Target="https://github.com/tanimislam/covid19_stats" TargetMode="External"/><Relationship Id="rId7" Type="http://schemas.openxmlformats.org/officeDocument/2006/relationships/hyperlink" Target="https://github.com/tanimislam/plexstuff" TargetMode="External"/><Relationship Id="rId8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hyperlink" Target="https://matplotlib.org/3.2.1/api/image_api.html#matplotlib.image.imread" TargetMode="External"/><Relationship Id="rId5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github.com/mstamy2/PyPDF2" TargetMode="External"/><Relationship Id="rId4" Type="http://schemas.openxmlformats.org/officeDocument/2006/relationships/hyperlink" Target="https://www.ghostscript.com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opic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ONLINE PRESENTATION"/>
          <p:cNvSpPr txBox="1"/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2" name="Tanim Islam, 8 JULY 2020"/>
          <p:cNvSpPr txBox="1"/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Tanim Islam, 8 JULY 2020</a:t>
            </a:r>
          </a:p>
        </p:txBody>
      </p:sp>
      <p:sp>
        <p:nvSpPr>
          <p:cNvPr id="183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84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</a:t>
            </a:r>
          </a:p>
        </p:txBody>
      </p:sp>
      <p:sp>
        <p:nvSpPr>
          <p:cNvPr id="185" name="Slide Number"/>
          <p:cNvSpPr txBox="1"/>
          <p:nvPr>
            <p:ph type="sldNum" sz="quarter" idx="4294967295"/>
          </p:nvPr>
        </p:nvSpPr>
        <p:spPr>
          <a:xfrm>
            <a:off x="12083935" y="12890500"/>
            <a:ext cx="225782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  <p:pic>
        <p:nvPicPr>
          <p:cNvPr id="234" name="cumulative_plot_emission.pdf" descr="cumulative_plot_emission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855" y="3006844"/>
            <a:ext cx="10056855" cy="754264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5" name="UNCROPPED"/>
          <p:cNvSpPr txBox="1"/>
          <p:nvPr/>
        </p:nvSpPr>
        <p:spPr>
          <a:xfrm>
            <a:off x="4822659" y="10768311"/>
            <a:ext cx="3111247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UNCROPPED</a:t>
            </a:r>
          </a:p>
        </p:txBody>
      </p:sp>
      <p:pic>
        <p:nvPicPr>
          <p:cNvPr id="236" name="cumulative_plot_emission_cropped.pdf" descr="cumulative_plot_emission_cropped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57713" y="3013194"/>
            <a:ext cx="10327155" cy="7529941"/>
          </a:xfrm>
          <a:prstGeom prst="rect">
            <a:avLst/>
          </a:prstGeom>
          <a:ln w="38100">
            <a:solidFill>
              <a:srgbClr val="FF0000">
                <a:alpha val="50000"/>
              </a:srgbClr>
            </a:solidFill>
            <a:miter lim="400000"/>
          </a:ln>
        </p:spPr>
      </p:pic>
      <p:sp>
        <p:nvSpPr>
          <p:cNvPr id="237" name="AUTOCROPPED"/>
          <p:cNvSpPr txBox="1"/>
          <p:nvPr/>
        </p:nvSpPr>
        <p:spPr>
          <a:xfrm>
            <a:off x="16254314" y="10623918"/>
            <a:ext cx="3733954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AUTOCROPPED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11419368" y="6239333"/>
            <a:ext cx="1519296" cy="107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18" fill="norm" stroke="1" extrusionOk="0">
                <a:moveTo>
                  <a:pt x="0" y="16318"/>
                </a:moveTo>
                <a:cubicBezTo>
                  <a:pt x="7200" y="-3586"/>
                  <a:pt x="14400" y="-5282"/>
                  <a:pt x="21600" y="11231"/>
                </a:cubicBezTo>
              </a:path>
            </a:pathLst>
          </a:custGeom>
          <a:ln w="152400">
            <a:solidFill>
              <a:srgbClr val="0000FF"/>
            </a:solidFill>
            <a:prstDash val="sysDot"/>
            <a:miter lim="400000"/>
            <a:tail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utoCropImage, from NPRSTUFF Github Repo, automatically crops images."/>
          <p:cNvSpPr txBox="1"/>
          <p:nvPr>
            <p:ph type="body" sz="quarter" idx="1"/>
          </p:nvPr>
        </p:nvSpPr>
        <p:spPr>
          <a:xfrm>
            <a:off x="2082800" y="4195233"/>
            <a:ext cx="20207127" cy="118742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u="sng">
                <a:hlinkClick r:id="rId4" invalidUrl="" action="" tgtFrame="" tooltip="" history="1" highlightClick="0" endSnd="0"/>
              </a:rPr>
              <a:t>autoCropImage</a:t>
            </a:r>
            <a:r>
              <a:t>, from </a:t>
            </a:r>
            <a:r>
              <a:rPr u="sng">
                <a:hlinkClick r:id="rId5" invalidUrl="" action="" tgtFrame="" tooltip="" history="1" highlightClick="0" endSnd="0"/>
              </a:rPr>
              <a:t>NPRSTUFF</a:t>
            </a:r>
            <a:r>
              <a:t> Github Repo, automatically crops images.</a:t>
            </a:r>
          </a:p>
        </p:txBody>
      </p:sp>
      <p:sp>
        <p:nvSpPr>
          <p:cNvPr id="242" name="DEMonst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DEMonstration</a:t>
            </a:r>
          </a:p>
        </p:txBody>
      </p:sp>
      <p:sp>
        <p:nvSpPr>
          <p:cNvPr id="243" name="usage: autoCropImage [-h] --input INPUT [--output OUTPUT] [--color COLOR]…"/>
          <p:cNvSpPr txBox="1"/>
          <p:nvPr/>
        </p:nvSpPr>
        <p:spPr>
          <a:xfrm>
            <a:off x="2082800" y="5334000"/>
            <a:ext cx="20218400" cy="571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usage: autoCropImage [-h] --input INPUT [--output OUTPUT] [--color COLOR]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[--trans] [--newwidth NEWWIDTH] [--show]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optional arguments: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-h, --help           show this help message and exit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--input INPUT        Name of the input file.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--output OUTPUT      Name of the output file. Optional.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--color COLOR        Name of the color over which to autocrop. Default is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white.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--trans              If chosen, also remove the transparency wrapping around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                     the image. Works only for non-PDF images.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--newwidth NEWWIDTH  New width of the image.</a:t>
            </a:r>
          </a:p>
          <a:p>
            <a:pPr>
              <a:spcBef>
                <a:spcPts val="1000"/>
              </a:spcBef>
              <a:defRPr spc="24" sz="2400">
                <a:latin typeface="Consolas"/>
                <a:ea typeface="Consolas"/>
                <a:cs typeface="Consolas"/>
                <a:sym typeface="Consolas"/>
              </a:defRPr>
            </a:pPr>
            <a:r>
              <a:t>  --show               If chosen, then show the final image after cropped.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One functionality, MP4 movie from a sequence of images, is created for this presentation and as a GitHub Gist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One functionality, </a:t>
            </a:r>
            <a:r>
              <a:rPr i="1"/>
              <a:t>MP4 movie from a sequence of images</a:t>
            </a:r>
            <a:r>
              <a:t>, is created for this presentation and as a </a:t>
            </a:r>
            <a:r>
              <a:rPr u="sng">
                <a:hlinkClick r:id="rId3" invalidUrl="" action="" tgtFrame="" tooltip="" history="1" highlightClick="0" endSnd="0"/>
              </a:rPr>
              <a:t>GitHub Gist</a:t>
            </a:r>
            <a:r>
              <a:t>. </a:t>
            </a:r>
          </a:p>
          <a:p>
            <a:pPr>
              <a:buBlip>
                <a:blip r:embed="rId2"/>
              </a:buBlip>
            </a:pPr>
            <a:r>
              <a:t>Other functionality, </a:t>
            </a:r>
            <a:r>
              <a:rPr i="1"/>
              <a:t>MP4 movie into animated GIF</a:t>
            </a:r>
            <a:r>
              <a:t>, uses convertImage’s other functionalities.</a:t>
            </a:r>
          </a:p>
          <a:p>
            <a:pPr>
              <a:buBlip>
                <a:blip r:embed="rId2"/>
              </a:buBlip>
            </a:pPr>
            <a:r>
              <a:t>Unlike other tools, low-level functionality is handled by </a:t>
            </a:r>
            <a:r>
              <a:rPr u="sng">
                <a:hlinkClick r:id="rId4" invalidUrl="" action="" tgtFrame="" tooltip="" history="1" highlightClick="0" endSnd="0"/>
              </a:rPr>
              <a:t>FFMPEG</a:t>
            </a:r>
            <a:r>
              <a:t> (video and audio creation SDK and tools) through </a:t>
            </a:r>
            <a:r>
              <a:rPr u="sng">
                <a:hlinkClick r:id="rId5" invalidUrl="" action="" tgtFrame="" tooltip="" history="1" highlightClick="0" endSnd="0"/>
              </a:rPr>
              <a:t>subprocess</a:t>
            </a:r>
            <a:r>
              <a:t>.</a:t>
            </a:r>
          </a:p>
        </p:txBody>
      </p:sp>
      <p:sp>
        <p:nvSpPr>
          <p:cNvPr id="250" name="CREATING MOV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MOVIES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MOVIE FROM IMAGE SEQU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MOVIE FROM IMAGE SEQUENCE</a:t>
            </a:r>
          </a:p>
        </p:txBody>
      </p:sp>
      <p:sp>
        <p:nvSpPr>
          <p:cNvPr id="253" name="Python CLI follows this website on creating an MP4 movie from sequence of images.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Python CLI follows </a:t>
            </a:r>
            <a:r>
              <a:rPr u="sng">
                <a:hlinkClick r:id="rId4" invalidUrl="" action="" tgtFrame="" tooltip="" history="1" highlightClick="0" endSnd="0"/>
              </a:rPr>
              <a:t>this website</a:t>
            </a:r>
            <a:r>
              <a:t> on creating an MP4 movie from sequence of images.</a:t>
            </a:r>
          </a:p>
          <a:p>
            <a:pPr>
              <a:buBlip>
                <a:blip r:embed="rId3"/>
              </a:buBlip>
              <a:defRPr i="1"/>
            </a:pPr>
            <a:r>
              <a:t>Image width and height must be divisible by 2.</a:t>
            </a:r>
          </a:p>
        </p:txBody>
      </p:sp>
      <p:pic>
        <p:nvPicPr>
          <p:cNvPr id="254" name="mcmc_img_195.png" descr="mcmc_img_195.png"/>
          <p:cNvPicPr>
            <a:picLocks noChangeAspect="1"/>
          </p:cNvPicPr>
          <p:nvPr/>
        </p:nvPicPr>
        <p:blipFill>
          <a:blip r:embed="rId5">
            <a:extLst/>
          </a:blip>
          <a:srcRect l="0" t="16600" r="0" b="16600"/>
          <a:stretch>
            <a:fillRect/>
          </a:stretch>
        </p:blipFill>
        <p:spPr>
          <a:xfrm>
            <a:off x="18710833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mcmc_img_225.png" descr="mcmc_img_225.png"/>
          <p:cNvPicPr>
            <a:picLocks noChangeAspect="1"/>
          </p:cNvPicPr>
          <p:nvPr/>
        </p:nvPicPr>
        <p:blipFill>
          <a:blip r:embed="rId6">
            <a:extLst/>
          </a:blip>
          <a:srcRect l="0" t="16600" r="0" b="16600"/>
          <a:stretch>
            <a:fillRect/>
          </a:stretch>
        </p:blipFill>
        <p:spPr>
          <a:xfrm>
            <a:off x="13660716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mcmc_img_255.png" descr="mcmc_img_255.png"/>
          <p:cNvPicPr>
            <a:picLocks noChangeAspect="1"/>
          </p:cNvPicPr>
          <p:nvPr/>
        </p:nvPicPr>
        <p:blipFill>
          <a:blip r:embed="rId7">
            <a:extLst/>
          </a:blip>
          <a:srcRect l="0" t="16600" r="0" b="16600"/>
          <a:stretch>
            <a:fillRect/>
          </a:stretch>
        </p:blipFill>
        <p:spPr>
          <a:xfrm>
            <a:off x="18710833" y="7231368"/>
            <a:ext cx="4445001" cy="444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mcmc_img_165.png" descr="mcmc_img_165.png"/>
          <p:cNvPicPr>
            <a:picLocks noChangeAspect="1"/>
          </p:cNvPicPr>
          <p:nvPr/>
        </p:nvPicPr>
        <p:blipFill>
          <a:blip r:embed="rId8">
            <a:extLst/>
          </a:blip>
          <a:srcRect l="0" t="16600" r="0" b="16600"/>
          <a:stretch>
            <a:fillRect/>
          </a:stretch>
        </p:blipFill>
        <p:spPr>
          <a:xfrm>
            <a:off x="13660716" y="1888484"/>
            <a:ext cx="4445001" cy="4445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165"/>
          <p:cNvSpPr txBox="1"/>
          <p:nvPr/>
        </p:nvSpPr>
        <p:spPr>
          <a:xfrm>
            <a:off x="13660716" y="1888484"/>
            <a:ext cx="658369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165</a:t>
            </a:r>
          </a:p>
        </p:txBody>
      </p:sp>
      <p:sp>
        <p:nvSpPr>
          <p:cNvPr id="259" name="195"/>
          <p:cNvSpPr txBox="1"/>
          <p:nvPr/>
        </p:nvSpPr>
        <p:spPr>
          <a:xfrm>
            <a:off x="18710833" y="1888484"/>
            <a:ext cx="655625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195</a:t>
            </a:r>
          </a:p>
        </p:txBody>
      </p:sp>
      <p:sp>
        <p:nvSpPr>
          <p:cNvPr id="260" name="225"/>
          <p:cNvSpPr txBox="1"/>
          <p:nvPr/>
        </p:nvSpPr>
        <p:spPr>
          <a:xfrm>
            <a:off x="13660716" y="7224392"/>
            <a:ext cx="692202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225</a:t>
            </a:r>
          </a:p>
        </p:txBody>
      </p:sp>
      <p:sp>
        <p:nvSpPr>
          <p:cNvPr id="261" name="255"/>
          <p:cNvSpPr txBox="1"/>
          <p:nvPr/>
        </p:nvSpPr>
        <p:spPr>
          <a:xfrm>
            <a:off x="18710833" y="7224392"/>
            <a:ext cx="694030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24" sz="2400">
                <a:solidFill>
                  <a:srgbClr val="FF0000"/>
                </a:solidFill>
              </a:defRPr>
            </a:lvl1pPr>
          </a:lstStyle>
          <a:p>
            <a:pPr/>
            <a:r>
              <a:t>255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EMONSTRATE MOVIE FROM IMAGE SEQUENCE #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pc="251" sz="8370"/>
            </a:lvl1pPr>
          </a:lstStyle>
          <a:p>
            <a:pPr/>
            <a:r>
              <a:t>DEMONSTRATE MOVIE FROM IMAGE SEQUENCE #1</a:t>
            </a:r>
          </a:p>
        </p:txBody>
      </p:sp>
      <p:pic>
        <p:nvPicPr>
          <p:cNvPr id="264" name="mcmc_images.mp4" descr="mcmc_images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6052508" y="1626764"/>
            <a:ext cx="6988767" cy="10462472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python3.7 demo_create_movie_sequence.py \…"/>
          <p:cNvSpPr txBox="1"/>
          <p:nvPr/>
        </p:nvSpPr>
        <p:spPr>
          <a:xfrm>
            <a:off x="1909323" y="6796781"/>
            <a:ext cx="12316984" cy="1877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--prefix=img —output=mcmc_images.mp4 \ </a:t>
            </a:r>
          </a:p>
          <a:p>
            <a:pPr>
              <a:spcBef>
                <a:spcPts val="1000"/>
              </a:spcBef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--dirname="mcmc_animation_images" --fps=10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00000" fill="hold"/>
                                        <p:tgtEl>
                                          <p:spTgt spid="2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6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From the COVID-19 statistics Github repo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From the </a:t>
            </a:r>
            <a:r>
              <a:rPr u="sng">
                <a:hlinkClick r:id="rId3" invalidUrl="" action="" tgtFrame="" tooltip="" history="1" highlightClick="0" endSnd="0"/>
              </a:rPr>
              <a:t>COVID-19 statistics Github repo</a:t>
            </a:r>
            <a:r>
              <a:t>.</a:t>
            </a:r>
          </a:p>
          <a:p>
            <a:pPr>
              <a:buBlip>
                <a:blip r:embed="rId2"/>
              </a:buBlip>
            </a:pPr>
            <a:r>
              <a:t>Cumulative COVID-19 cases in CONUS from beginning to 4 JULY 2020.</a:t>
            </a:r>
          </a:p>
        </p:txBody>
      </p:sp>
      <p:sp>
        <p:nvSpPr>
          <p:cNvPr id="270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sp>
        <p:nvSpPr>
          <p:cNvPr id="271" name="python3.7 demo_create_movie_sequence.py \…"/>
          <p:cNvSpPr txBox="1"/>
          <p:nvPr/>
        </p:nvSpPr>
        <p:spPr>
          <a:xfrm>
            <a:off x="2088436" y="7238971"/>
            <a:ext cx="20207127" cy="3629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python3.7 demo_create_movie_sequence.py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--prefix="covid19_conus_cases_04072020."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--output="covid19_conus_cases_04072020.mp4" \ 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--dirname="covid19_conus_cases_04072020_imagefiles" \</a:t>
            </a:r>
          </a:p>
          <a:p>
            <a:pPr>
              <a:spcBef>
                <a:spcPts val="1000"/>
              </a:spcBef>
              <a:defRPr spc="42" sz="4200">
                <a:latin typeface="Consolas"/>
                <a:ea typeface="Consolas"/>
                <a:cs typeface="Consolas"/>
                <a:sym typeface="Consolas"/>
              </a:defRPr>
            </a:pPr>
            <a:r>
              <a:t>--fps=5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DEMONSTRATE MOVIE FROM IMAGE SEQUENCE #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85572">
              <a:defRPr spc="178" sz="5940"/>
            </a:lvl1pPr>
          </a:lstStyle>
          <a:p>
            <a:pPr/>
            <a:r>
              <a:t>DEMONSTRATE MOVIE FROM IMAGE SEQUENCE #2</a:t>
            </a:r>
          </a:p>
        </p:txBody>
      </p:sp>
      <p:pic>
        <p:nvPicPr>
          <p:cNvPr id="274" name="covid19_conus_cases_04072020.mov" descr="covid19_conus_cases_04072020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007273" y="2583015"/>
            <a:ext cx="18369454" cy="9643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000" fill="hold"/>
                                        <p:tgtEl>
                                          <p:spTgt spid="2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7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Why use? Some services (such as GitHub or Read the Docs) do not allow movie files in document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Why use? Some services (such as </a:t>
            </a:r>
            <a:r>
              <a:rPr u="sng">
                <a:hlinkClick r:id="rId3" invalidUrl="" action="" tgtFrame="" tooltip="" history="1" highlightClick="0" endSnd="0"/>
              </a:rPr>
              <a:t>GitHub</a:t>
            </a:r>
            <a:r>
              <a:t> or </a:t>
            </a:r>
            <a:r>
              <a:rPr u="sng">
                <a:hlinkClick r:id="rId4" invalidUrl="" action="" tgtFrame="" tooltip="" history="1" highlightClick="0" endSnd="0"/>
              </a:rPr>
              <a:t>Read the Docs</a:t>
            </a:r>
            <a:r>
              <a:t>) do not allow movie files in documentation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They DO allow animated GIFs.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Two-step process creates a GIF from an MP4 file, taken from this website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1st pass creates a high-quality global color palette representative of movie file.</a:t>
            </a:r>
          </a:p>
          <a:p>
            <a:pPr lvl="1" marL="113030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2nd pass converts to animated GIF using 1st pass color palette.</a:t>
            </a:r>
          </a:p>
          <a:p>
            <a:pPr marL="565150" indent="-565150" defTabSz="316484">
              <a:spcBef>
                <a:spcPts val="3800"/>
              </a:spcBef>
              <a:buBlip>
                <a:blip r:embed="rId2"/>
              </a:buBlip>
              <a:defRPr spc="32" sz="3204"/>
            </a:pPr>
            <a:r>
              <a:t>YouTube to GIF (YouTube → MP4 → GIF) uses </a:t>
            </a:r>
            <a:r>
              <a:rPr u="sng">
                <a:hlinkClick r:id="rId5" invalidUrl="" action="" tgtFrame="" tooltip="" history="1" highlightClick="0" endSnd="0"/>
              </a:rPr>
              <a:t>youtube-dl</a:t>
            </a:r>
            <a:r>
              <a:t> to download YT clip as MP4.</a:t>
            </a:r>
          </a:p>
        </p:txBody>
      </p:sp>
      <p:sp>
        <p:nvSpPr>
          <p:cNvPr id="277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Also uses NPRSTUFF’s convertImage’s other functionalities"/>
          <p:cNvSpPr txBox="1"/>
          <p:nvPr>
            <p:ph type="body" sz="quarter" idx="1"/>
          </p:nvPr>
        </p:nvSpPr>
        <p:spPr>
          <a:xfrm>
            <a:off x="2082800" y="4195233"/>
            <a:ext cx="20207127" cy="993694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Also uses NPRSTUFF’s convertImage’s other functionalities</a:t>
            </a:r>
          </a:p>
        </p:txBody>
      </p:sp>
      <p:sp>
        <p:nvSpPr>
          <p:cNvPr id="280" name="animated gif from mp4 or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pc="226" sz="7560"/>
            </a:lvl1pPr>
          </a:lstStyle>
          <a:p>
            <a:pPr/>
            <a:r>
              <a:t>animated gif from mp4 or youtube</a:t>
            </a:r>
          </a:p>
        </p:txBody>
      </p:sp>
      <p:grpSp>
        <p:nvGrpSpPr>
          <p:cNvPr id="283" name="Group"/>
          <p:cNvGrpSpPr/>
          <p:nvPr/>
        </p:nvGrpSpPr>
        <p:grpSpPr>
          <a:xfrm>
            <a:off x="6972844" y="5330710"/>
            <a:ext cx="10438311" cy="6323634"/>
            <a:chOff x="0" y="0"/>
            <a:chExt cx="10438309" cy="6323633"/>
          </a:xfrm>
        </p:grpSpPr>
        <p:sp>
          <p:nvSpPr>
            <p:cNvPr id="281" name="usage: convertImage [-h] [--noverify] [--info]…"/>
            <p:cNvSpPr txBox="1"/>
            <p:nvPr/>
          </p:nvSpPr>
          <p:spPr>
            <a:xfrm>
              <a:off x="0" y="0"/>
              <a:ext cx="10438310" cy="6323634"/>
            </a:xfrm>
            <a:prstGeom prst="rect">
              <a:avLst/>
            </a:prstGeom>
            <a:noFill/>
            <a:ln w="50800" cap="flat">
              <a:solidFill>
                <a:schemeClr val="accent6">
                  <a:satOff val="10821"/>
                  <a:lumOff val="-19018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usage: convertImage [-h] [--noverify] [--info]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{image,movie,youtube,square} ...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Uses CloudConvert to convert image or video files.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positional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{image,movie,youtube,square}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Choose whether to convert a video or an image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image               If chosen, convert an SVG(Z), PDF, or PNG into PNG.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movie               If chosen, convert an MP4 into an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youtube             If chosen, convert a YOUTUBE video with URL into an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animated GIF.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square              If chosen, create a square MP4 file from an input MP4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                      file.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optional arguments: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-h, --help            show this help message and exit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--noverify            If chosen, do not verify the SSL connection.</a:t>
              </a:r>
            </a:p>
            <a:p>
              <a:pPr>
                <a:spcBef>
                  <a:spcPts val="500"/>
                </a:spcBef>
                <a:defRPr spc="18" sz="1800"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  --info                If chosen, then print out INFO level logging.</a:t>
              </a:r>
            </a:p>
          </p:txBody>
        </p:sp>
        <p:sp>
          <p:nvSpPr>
            <p:cNvPr id="282" name="Rectangle"/>
            <p:cNvSpPr/>
            <p:nvPr/>
          </p:nvSpPr>
          <p:spPr>
            <a:xfrm>
              <a:off x="522350" y="2985403"/>
              <a:ext cx="1061477" cy="680345"/>
            </a:xfrm>
            <a:prstGeom prst="rect">
              <a:avLst/>
            </a:prstGeom>
            <a:noFill/>
            <a:ln w="508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spcBef>
                  <a:spcPts val="0"/>
                </a:spcBef>
                <a:defRPr b="0" spc="0" sz="3200">
                  <a:solidFill>
                    <a:srgbClr val="000000"/>
                  </a:solidFill>
                  <a:latin typeface="Graphik Medium"/>
                  <a:ea typeface="Graphik Medium"/>
                  <a:cs typeface="Graphik Medium"/>
                  <a:sym typeface="Graphik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opic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ONLINE PRESENTATION"/>
          <p:cNvSpPr txBox="1"/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PRESENTATION</a:t>
            </a:r>
          </a:p>
        </p:txBody>
      </p:sp>
      <p:sp>
        <p:nvSpPr>
          <p:cNvPr id="189" name="Tanim Islam, 8 JULY 2020"/>
          <p:cNvSpPr txBox="1"/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Tanim Islam, 8 JULY 2020</a:t>
            </a:r>
          </a:p>
        </p:txBody>
      </p:sp>
      <p:sp>
        <p:nvSpPr>
          <p:cNvPr id="190" name="Python for Quick, Useful Multimedia Manipul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pc="303" sz="10120"/>
            </a:lvl1pPr>
          </a:lstStyle>
          <a:p>
            <a:pPr/>
            <a:r>
              <a:t>Python for Quick, Useful Multimedia Manipulation</a:t>
            </a:r>
          </a:p>
        </p:txBody>
      </p:sp>
      <p:sp>
        <p:nvSpPr>
          <p:cNvPr id="191" name="Anecdotes from a Python Programmer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Anecdotes from a Python Programmer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onvertImage movie -f covid19_conus_cases_04072020.mp4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convertImage movie -f covid19_conus_cases_04072020.mp4</a:t>
            </a:r>
          </a:p>
          <a:p>
            <a:pPr>
              <a:buBlip>
                <a:blip r:embed="rId2"/>
              </a:buBlip>
            </a:pPr>
            <a:r>
              <a:t>input: 1.8M; output: 32M</a:t>
            </a:r>
          </a:p>
        </p:txBody>
      </p:sp>
      <p:sp>
        <p:nvSpPr>
          <p:cNvPr id="286" name="animated gif from mp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mp4</a:t>
            </a:r>
          </a:p>
        </p:txBody>
      </p:sp>
      <p:pic>
        <p:nvPicPr>
          <p:cNvPr id="287" name="covid19_conus_cases_04072020.gif" descr="covid19_conus_cases_04072020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19537" y="4989247"/>
            <a:ext cx="13544926" cy="7116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A busy scene from the animated show, Lucas Bros. Moving Co.…"/>
          <p:cNvSpPr txBox="1"/>
          <p:nvPr>
            <p:ph type="body" sz="quarter" idx="1"/>
          </p:nvPr>
        </p:nvSpPr>
        <p:spPr>
          <a:xfrm>
            <a:off x="2088436" y="3048881"/>
            <a:ext cx="20207128" cy="1981354"/>
          </a:xfrm>
          <a:prstGeom prst="rect">
            <a:avLst/>
          </a:prstGeom>
        </p:spPr>
        <p:txBody>
          <a:bodyPr/>
          <a:lstStyle/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A busy scene from the animated show, </a:t>
            </a:r>
            <a:r>
              <a:rPr u="sng">
                <a:hlinkClick r:id="rId4" invalidUrl="" action="" tgtFrame="" tooltip="" history="1" highlightClick="0" endSnd="0"/>
              </a:rPr>
              <a:t>Lucas Bros. Moving Co</a:t>
            </a:r>
            <a:r>
              <a:t>.</a:t>
            </a:r>
          </a:p>
          <a:p>
            <a:pPr marL="514350" indent="-514350" defTabSz="288036">
              <a:spcBef>
                <a:spcPts val="3400"/>
              </a:spcBef>
              <a:buBlip>
                <a:blip r:embed="rId3"/>
              </a:buBlip>
              <a:defRPr spc="29" sz="2916"/>
            </a:pPr>
            <a:r>
              <a:t>convertImage youtube -u "https://www.youtube.com/watch?v=R-pmYwr8zbU" -o "lucas_bros.gif" -q high.</a:t>
            </a:r>
          </a:p>
        </p:txBody>
      </p:sp>
      <p:sp>
        <p:nvSpPr>
          <p:cNvPr id="290" name="animated gif from Youtub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animated gif from Youtube</a:t>
            </a:r>
          </a:p>
        </p:txBody>
      </p:sp>
      <p:pic>
        <p:nvPicPr>
          <p:cNvPr id="291" name="lucas_bros.gif" descr="lucas_bros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46249" y="5146705"/>
            <a:ext cx="12491502" cy="7037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MAKING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MAKING MUSIC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I USE plex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1414">
              <a:defRPr spc="180" sz="6030"/>
            </a:lvl1pPr>
          </a:lstStyle>
          <a:p>
            <a:pPr/>
            <a:r>
              <a:t>I USE plex_music_Songs to download music</a:t>
            </a:r>
          </a:p>
        </p:txBody>
      </p:sp>
      <p:sp>
        <p:nvSpPr>
          <p:cNvPr id="298" name="METADATA (FROM MUSICBRAINZ)"/>
          <p:cNvSpPr/>
          <p:nvPr/>
        </p:nvSpPr>
        <p:spPr>
          <a:xfrm>
            <a:off x="2225293" y="284730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METADATA (FROM </a:t>
            </a:r>
            <a:r>
              <a:rPr u="sng">
                <a:hlinkClick r:id="rId2" invalidUrl="" action="" tgtFrame="" tooltip="" history="1" highlightClick="0" endSnd="0"/>
              </a:rPr>
              <a:t>MUSICBRAINZ</a:t>
            </a:r>
            <a:r>
              <a:t>)</a:t>
            </a:r>
          </a:p>
        </p:txBody>
      </p:sp>
      <p:sp>
        <p:nvSpPr>
          <p:cNvPr id="299" name="AUDIO (FROM YOUTUBE-DL)"/>
          <p:cNvSpPr/>
          <p:nvPr/>
        </p:nvSpPr>
        <p:spPr>
          <a:xfrm>
            <a:off x="2225293" y="8002165"/>
            <a:ext cx="7397626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pPr>
            <a:r>
              <a:t>AUDIO (FROM </a:t>
            </a:r>
            <a:r>
              <a:rPr u="sng">
                <a:hlinkClick r:id="rId3" invalidUrl="" action="" tgtFrame="" tooltip="" history="1" highlightClick="0" endSnd="0"/>
              </a:rPr>
              <a:t>YOUTUBE-DL</a:t>
            </a:r>
            <a:r>
              <a:t>)</a:t>
            </a:r>
          </a:p>
        </p:txBody>
      </p:sp>
      <p:sp>
        <p:nvSpPr>
          <p:cNvPr id="300" name="M4A FILE (WITH ALL METADATA)"/>
          <p:cNvSpPr/>
          <p:nvPr/>
        </p:nvSpPr>
        <p:spPr>
          <a:xfrm>
            <a:off x="14740938" y="5424735"/>
            <a:ext cx="7397627" cy="3810001"/>
          </a:xfrm>
          <a:prstGeom prst="roundRect">
            <a:avLst>
              <a:gd name="adj" fmla="val 796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pc="0" sz="5200">
                <a:solidFill>
                  <a:srgbClr val="FFFFFF"/>
                </a:solidFill>
              </a:defRPr>
            </a:lvl1pPr>
          </a:lstStyle>
          <a:p>
            <a:pPr/>
            <a:r>
              <a:t>M4A FILE (WITH ALL METADATA)</a:t>
            </a:r>
          </a:p>
        </p:txBody>
      </p:sp>
      <p:sp>
        <p:nvSpPr>
          <p:cNvPr id="301" name="Line"/>
          <p:cNvSpPr/>
          <p:nvPr/>
        </p:nvSpPr>
        <p:spPr>
          <a:xfrm flipV="1">
            <a:off x="9516797" y="8431629"/>
            <a:ext cx="5380986" cy="1445483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2" name="Line"/>
          <p:cNvSpPr/>
          <p:nvPr/>
        </p:nvSpPr>
        <p:spPr>
          <a:xfrm>
            <a:off x="9691483" y="4690371"/>
            <a:ext cx="5290526" cy="1775868"/>
          </a:xfrm>
          <a:prstGeom prst="line">
            <a:avLst/>
          </a:prstGeom>
          <a:ln w="228600">
            <a:solidFill>
              <a:schemeClr val="accent1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I USE plex_music_Songs to download mus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pc="232" sz="7740"/>
            </a:lvl1pPr>
          </a:lstStyle>
          <a:p>
            <a:pPr/>
            <a:r>
              <a:t>I USE plex_music_Songs to download music</a:t>
            </a:r>
          </a:p>
        </p:txBody>
      </p:sp>
      <p:sp>
        <p:nvSpPr>
          <p:cNvPr id="305" name="plex_music_songs lives in PLEXSTUFF repository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plex_music_songs lives in </a:t>
            </a:r>
            <a:r>
              <a:rPr u="sng">
                <a:hlinkClick r:id="rId4" invalidUrl="" action="" tgtFrame="" tooltip="" history="1" highlightClick="0" endSnd="0"/>
              </a:rPr>
              <a:t>PLEXSTUFF</a:t>
            </a:r>
            <a:r>
              <a:t> repository.</a:t>
            </a:r>
          </a:p>
          <a:p>
            <a:pPr>
              <a:buBlip>
                <a:blip r:embed="rId3"/>
              </a:buBlip>
            </a:pPr>
            <a:r>
              <a:t>Its documentation </a:t>
            </a:r>
            <a:r>
              <a:rPr u="sng">
                <a:hlinkClick r:id="rId5" invalidUrl="" action="" tgtFrame="" tooltip="" history="1" highlightClick="0" endSnd="0"/>
              </a:rPr>
              <a:t>lives here</a:t>
            </a:r>
            <a:r>
              <a:t>.</a:t>
            </a:r>
          </a:p>
        </p:txBody>
      </p:sp>
      <p:pic>
        <p:nvPicPr>
          <p:cNvPr id="306" name="plex_music_songs_download_artist_songs.mp4" descr="plex_music_songs_download_artist_songs.mp4"/>
          <p:cNvPicPr>
            <a:picLocks noChangeAspect="0"/>
          </p:cNvPicPr>
          <p:nvPr>
            <p:ph type="pic" idx="13"/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>
            <a:extLst/>
          </a:blip>
          <a:stretch>
            <a:fillRect/>
          </a:stretch>
        </p:blipFill>
        <p:spPr>
          <a:xfrm>
            <a:off x="13660716" y="2789255"/>
            <a:ext cx="9924608" cy="816284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3000" fill="hold"/>
                                        <p:tgtEl>
                                          <p:spTgt spid="3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06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NPRSTUFF: python3 -m pip install --user git+https://github.com/tanimislam/nprstuff.git#egginfo=nprstuff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u="sng">
                <a:hlinkClick r:id="rId3" invalidUrl="" action="" tgtFrame="" tooltip="" history="1" highlightClick="0" endSnd="0"/>
              </a:rPr>
              <a:t>NPRSTUFF</a:t>
            </a:r>
            <a:r>
              <a:t>: python3 -m pip install --user git+https://github.com/tanimislam/nprstuff.git#egginfo=nprstuff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4" invalidUrl="" action="" tgtFrame="" tooltip="" history="1" highlightClick="0" endSnd="0"/>
              </a:rPr>
              <a:t>PLEXSTUFF</a:t>
            </a:r>
            <a:r>
              <a:t>: python3 -m pip install --user git+https://github.com/tanimislam/plexstuff.git#egginfo=plexstuff</a:t>
            </a:r>
          </a:p>
          <a:p>
            <a:pPr>
              <a:buBlip>
                <a:blip r:embed="rId2"/>
              </a:buBlip>
            </a:pPr>
            <a:r>
              <a:rPr u="sng">
                <a:hlinkClick r:id="rId5" invalidUrl="" action="" tgtFrame="" tooltip="" history="1" highlightClick="0" endSnd="0"/>
              </a:rPr>
              <a:t>COVID19_STATS</a:t>
            </a:r>
            <a:r>
              <a:t>: python3 -m pip install -user git+https://github.com/tanimislam/covid19_stats.git#egginfo=covid19_stats</a:t>
            </a:r>
          </a:p>
        </p:txBody>
      </p:sp>
      <p:sp>
        <p:nvSpPr>
          <p:cNvPr id="313" name="HOW TO INSTAL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TO INSTALL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4" name="I make and manipulate lots of images and videos in my day-to-day work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I make and manipulate lots of images and videos in my day-to-day work.</a:t>
            </a:r>
          </a:p>
        </p:txBody>
      </p:sp>
      <p:pic>
        <p:nvPicPr>
          <p:cNvPr id="195" name="Profile picture 2012.jpg" descr="Profile picture 2012.jpg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198" name="I show code and demonstrate these things I do all the time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I show code and demonstrate these things I do all the time.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auto-cropping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Videos from a collection of images.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Animated GIFs.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2"/>
              </a:buBlip>
              <a:defRPr spc="33" sz="3312"/>
            </a:pPr>
            <a:r>
              <a:t>YouTube + song metadata → M4A file.</a:t>
            </a:r>
          </a:p>
        </p:txBody>
      </p:sp>
      <p:pic>
        <p:nvPicPr>
          <p:cNvPr id="199" name="Profile picture 2012.jpg" descr="Profile picture 2012.jpg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WHAT THIS TALK IS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THIS TALK IS ABOUT</a:t>
            </a:r>
          </a:p>
        </p:txBody>
      </p:sp>
      <p:sp>
        <p:nvSpPr>
          <p:cNvPr id="202" name="Functionality comes from three Github repos…">
            <a:hlinkClick r:id="rId2" invalidUrl="" action="" tgtFrame="" tooltip="" history="1" highlightClick="0" endSnd="0"/>
          </p:cNvPr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t>Functionality comes from three Github repos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4" invalidUrl="" action="" tgtFrame="" tooltip="" history="1" highlightClick="0" endSnd="0"/>
              </a:rPr>
              <a:t>GITHUB GIST THAT MAKES MOVIES FROM IMAGES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5" invalidUrl="" action="" tgtFrame="" tooltip="" history="1" highlightClick="0" endSnd="0"/>
              </a:rPr>
              <a:t>NPRSTUFF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6" invalidUrl="" action="" tgtFrame="" tooltip="" history="1" highlightClick="0" endSnd="0"/>
              </a:rPr>
              <a:t>COVID19_STATS</a:t>
            </a:r>
          </a:p>
          <a:p>
            <a:pPr lvl="1" marL="1168400" indent="-584200" defTabSz="327152">
              <a:spcBef>
                <a:spcPts val="3900"/>
              </a:spcBef>
              <a:buBlip>
                <a:blip r:embed="rId3"/>
              </a:buBlip>
              <a:defRPr spc="33" sz="3312"/>
            </a:pPr>
            <a:r>
              <a:rPr u="sng">
                <a:hlinkClick r:id="rId7" invalidUrl="" action="" tgtFrame="" tooltip="" history="1" highlightClick="0" endSnd="0"/>
              </a:rPr>
              <a:t>PLEXSTUFF</a:t>
            </a:r>
          </a:p>
        </p:txBody>
      </p:sp>
      <p:pic>
        <p:nvPicPr>
          <p:cNvPr id="203" name="Profile picture 2012.jpg" descr="Profile picture 2012.jpg"/>
          <p:cNvPicPr>
            <a:picLocks noChangeAspect="1"/>
          </p:cNvPicPr>
          <p:nvPr>
            <p:ph type="pic" idx="13"/>
          </p:nvPr>
        </p:nvPicPr>
        <p:blipFill>
          <a:blip r:embed="rId8">
            <a:extLst/>
          </a:blip>
          <a:srcRect l="0" t="0" r="0" b="33333"/>
          <a:stretch>
            <a:fillRect/>
          </a:stretch>
        </p:blipFill>
        <p:spPr>
          <a:xfrm>
            <a:off x="13660716" y="1908373"/>
            <a:ext cx="9924608" cy="9924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UTOCROPPING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0" name="iwanttobelieve_uncropped.png" descr="iwanttobelieve_uncropp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1" name="First, load image file from the imread function.…"/>
          <p:cNvSpPr txBox="1"/>
          <p:nvPr>
            <p:ph type="body" sz="quarter" idx="1"/>
          </p:nvPr>
        </p:nvSpPr>
        <p:spPr>
          <a:xfrm>
            <a:off x="5923063" y="9263315"/>
            <a:ext cx="6472037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/>
          <a:p>
            <a:pPr marL="6223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First, load image file from the </a:t>
            </a:r>
            <a:r>
              <a:rPr u="sng">
                <a:hlinkClick r:id="rId4" invalidUrl="" action="" tgtFrame="" tooltip="" history="1" highlightClick="0" endSnd="0"/>
              </a:rPr>
              <a:t>imread</a:t>
            </a:r>
            <a:r>
              <a:t> function.</a:t>
            </a:r>
          </a:p>
          <a:p>
            <a:pPr lvl="1" marL="1244600" indent="-622300" defTabSz="348488">
              <a:spcBef>
                <a:spcPts val="4200"/>
              </a:spcBef>
              <a:buBlip>
                <a:blip r:embed="rId3"/>
              </a:buBlip>
              <a:defRPr spc="35" sz="3528"/>
            </a:pPr>
            <a:r>
              <a:t>imread(…)</a:t>
            </a:r>
          </a:p>
        </p:txBody>
      </p:sp>
      <p:pic>
        <p:nvPicPr>
          <p:cNvPr id="212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5">
            <a:extLst/>
          </a:blip>
          <a:srcRect l="175" t="0" r="175" b="0"/>
          <a:stretch>
            <a:fillRect/>
          </a:stretch>
        </p:blipFill>
        <p:spPr>
          <a:xfrm>
            <a:off x="13677626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3" name="Image is stored as a 2D numpy.array of RGBA values."/>
          <p:cNvSpPr txBox="1"/>
          <p:nvPr/>
        </p:nvSpPr>
        <p:spPr>
          <a:xfrm>
            <a:off x="14788639" y="11241917"/>
            <a:ext cx="7457868" cy="126424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Image is stored as a 2D numpy.array of RGBA values.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autoCropping lossy (PNG, JPEG, TIFF, etc.)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pc="162" sz="5400"/>
            </a:lvl1pPr>
          </a:lstStyle>
          <a:p>
            <a:pPr/>
            <a:r>
              <a:t>autoCropping lossy (PNG, JPEG, TIFF, etc.) images</a:t>
            </a:r>
          </a:p>
        </p:txBody>
      </p:sp>
      <p:pic>
        <p:nvPicPr>
          <p:cNvPr id="216" name="iwanttobelieve_uncropped_annotated.png" descr="iwanttobelieve_uncropped_annotated.png"/>
          <p:cNvPicPr>
            <a:picLocks noChangeAspect="1"/>
          </p:cNvPicPr>
          <p:nvPr/>
        </p:nvPicPr>
        <p:blipFill>
          <a:blip r:embed="rId2">
            <a:extLst/>
          </a:blip>
          <a:srcRect l="175" t="0" r="175" b="0"/>
          <a:stretch>
            <a:fillRect/>
          </a:stretch>
        </p:blipFill>
        <p:spPr>
          <a:xfrm>
            <a:off x="2449112" y="2546350"/>
            <a:ext cx="7226301" cy="86233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17" name="Just find the first and last pixels in X and Y that are NOT white"/>
          <p:cNvSpPr txBox="1"/>
          <p:nvPr>
            <p:ph type="body" sz="quarter" idx="1"/>
          </p:nvPr>
        </p:nvSpPr>
        <p:spPr>
          <a:xfrm>
            <a:off x="7009080" y="9334500"/>
            <a:ext cx="4926128" cy="2880555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</a:ln>
        </p:spPr>
        <p:txBody>
          <a:bodyPr/>
          <a:lstStyle>
            <a:lvl1pPr>
              <a:buBlip>
                <a:blip r:embed="rId3"/>
              </a:buBlip>
            </a:lvl1pPr>
          </a:lstStyle>
          <a:p>
            <a:pPr/>
            <a:r>
              <a:t>Just find the first and last pixels in X and Y that are NOT white</a:t>
            </a:r>
          </a:p>
        </p:txBody>
      </p:sp>
      <p:sp>
        <p:nvSpPr>
          <p:cNvPr id="218" name="That is the bounding box. Crop!"/>
          <p:cNvSpPr txBox="1"/>
          <p:nvPr/>
        </p:nvSpPr>
        <p:spPr>
          <a:xfrm>
            <a:off x="14788639" y="9334500"/>
            <a:ext cx="7457868" cy="1264244"/>
          </a:xfrm>
          <a:prstGeom prst="rect">
            <a:avLst/>
          </a:prstGeom>
          <a:solidFill>
            <a:srgbClr val="FFF5F2">
              <a:alpha val="50000"/>
            </a:srgbClr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96900" indent="-596900" defTabSz="334263">
              <a:spcBef>
                <a:spcPts val="4000"/>
              </a:spcBef>
              <a:buSzPct val="100000"/>
              <a:buBlip>
                <a:blip r:embed="rId3"/>
              </a:buBlip>
              <a:defRPr spc="33" sz="3384"/>
            </a:lvl1pPr>
          </a:lstStyle>
          <a:p>
            <a:pPr/>
            <a:r>
              <a:t>That is the bounding box. Crop!</a:t>
            </a:r>
          </a:p>
        </p:txBody>
      </p:sp>
      <p:sp>
        <p:nvSpPr>
          <p:cNvPr id="225" name="Connection Line"/>
          <p:cNvSpPr/>
          <p:nvPr/>
        </p:nvSpPr>
        <p:spPr>
          <a:xfrm>
            <a:off x="2454713" y="7136688"/>
            <a:ext cx="4541664" cy="3792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25" h="21217" fill="norm" stroke="1" extrusionOk="0">
                <a:moveTo>
                  <a:pt x="17625" y="21201"/>
                </a:moveTo>
                <a:cubicBezTo>
                  <a:pt x="807" y="21600"/>
                  <a:pt x="-3975" y="14533"/>
                  <a:pt x="3278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6" name="Connection Line"/>
          <p:cNvSpPr/>
          <p:nvPr/>
        </p:nvSpPr>
        <p:spPr>
          <a:xfrm>
            <a:off x="8299780" y="6050956"/>
            <a:ext cx="1269864" cy="3270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52" h="21600" fill="norm" stroke="1" extrusionOk="0">
                <a:moveTo>
                  <a:pt x="20904" y="21600"/>
                </a:moveTo>
                <a:cubicBezTo>
                  <a:pt x="21600" y="8332"/>
                  <a:pt x="14632" y="1132"/>
                  <a:pt x="0" y="0"/>
                </a:cubicBezTo>
              </a:path>
            </a:pathLst>
          </a:custGeom>
          <a:ln w="76200">
            <a:solidFill>
              <a:srgbClr val="FF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7" name="Connection Line"/>
          <p:cNvSpPr/>
          <p:nvPr/>
        </p:nvSpPr>
        <p:spPr>
          <a:xfrm>
            <a:off x="5652508" y="8903113"/>
            <a:ext cx="1343871" cy="1234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1920" y="16205"/>
                  <a:pt x="4720" y="9005"/>
                  <a:pt x="0" y="0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28" name="Connection Line"/>
          <p:cNvSpPr/>
          <p:nvPr/>
        </p:nvSpPr>
        <p:spPr>
          <a:xfrm>
            <a:off x="7580227" y="2940556"/>
            <a:ext cx="4011546" cy="63812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864" h="17806" fill="norm" stroke="1" extrusionOk="0">
                <a:moveTo>
                  <a:pt x="0" y="2841"/>
                </a:moveTo>
                <a:cubicBezTo>
                  <a:pt x="18024" y="-3794"/>
                  <a:pt x="21600" y="1194"/>
                  <a:pt x="10729" y="17806"/>
                </a:cubicBezTo>
              </a:path>
            </a:pathLst>
          </a:custGeom>
          <a:ln w="76200">
            <a:solidFill>
              <a:srgbClr val="0000FF"/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pic>
        <p:nvPicPr>
          <p:cNvPr id="223" name="iwanttobelieve_cropped.png" descr="iwanttobelieve_cropp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028373" y="3847490"/>
            <a:ext cx="4978401" cy="4978401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Slide Number"/>
          <p:cNvSpPr txBox="1"/>
          <p:nvPr>
            <p:ph type="sldNum" sz="quarter" idx="4294967295"/>
          </p:nvPr>
        </p:nvSpPr>
        <p:spPr>
          <a:xfrm>
            <a:off x="12056402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Uses PyPDF2 and Adobe Ghostscript at a lower level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Uses </a:t>
            </a:r>
            <a:r>
              <a:rPr u="sng">
                <a:hlinkClick r:id="rId3" invalidUrl="" action="" tgtFrame="" tooltip="" history="1" highlightClick="0" endSnd="0"/>
              </a:rPr>
              <a:t>PyPDF2</a:t>
            </a:r>
            <a:r>
              <a:t> and </a:t>
            </a:r>
            <a:r>
              <a:rPr u="sng">
                <a:hlinkClick r:id="rId4" invalidUrl="" action="" tgtFrame="" tooltip="" history="1" highlightClick="0" endSnd="0"/>
              </a:rPr>
              <a:t>Adobe Ghostscript</a:t>
            </a:r>
            <a:r>
              <a:t> at a lower level.</a:t>
            </a:r>
          </a:p>
          <a:p>
            <a:pPr>
              <a:buBlip>
                <a:blip r:embed="rId2"/>
              </a:buBlip>
            </a:pPr>
            <a:r>
              <a:t>Uses Ghostscript to estimate the bounding box.</a:t>
            </a:r>
          </a:p>
          <a:p>
            <a:pPr>
              <a:buBlip>
                <a:blip r:embed="rId2"/>
              </a:buBlip>
            </a:pPr>
            <a:r>
              <a:t>Crops PDF according to bounding box using PyPDF2.</a:t>
            </a:r>
          </a:p>
        </p:txBody>
      </p:sp>
      <p:sp>
        <p:nvSpPr>
          <p:cNvPr id="231" name="AUTOCROPPING PDF 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AUTOCROPPING PDF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1A5C71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300"/>
          </a:spcBef>
          <a:spcAft>
            <a:spcPts val="0"/>
          </a:spcAft>
          <a:buClrTx/>
          <a:buSzTx/>
          <a:buFontTx/>
          <a:buNone/>
          <a:tabLst/>
          <a:defRPr b="1" baseline="0" cap="none" i="0" spc="36" strike="noStrike" sz="3600" u="none" kumimoji="0" normalizeH="0">
            <a:ln>
              <a:noFill/>
            </a:ln>
            <a:solidFill>
              <a:schemeClr val="accent1">
                <a:satOff val="36598"/>
                <a:lumOff val="-17227"/>
              </a:schemeClr>
            </a:solidFill>
            <a:effectLst/>
            <a:uFillTx/>
            <a:latin typeface="+mn-lt"/>
            <a:ea typeface="+mn-ea"/>
            <a:cs typeface="+mn-cs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